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0" r:id="rId3"/>
    <p:sldId id="271" r:id="rId4"/>
    <p:sldId id="281" r:id="rId5"/>
    <p:sldId id="277" r:id="rId6"/>
    <p:sldId id="266" r:id="rId7"/>
    <p:sldId id="278" r:id="rId8"/>
    <p:sldId id="280" r:id="rId9"/>
    <p:sldId id="275" r:id="rId10"/>
    <p:sldId id="269" r:id="rId11"/>
    <p:sldId id="279" r:id="rId12"/>
    <p:sldId id="267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e Hancke" userId="c1f279a1ae702954" providerId="LiveId" clId="{23EF888D-67D6-4DA2-9846-331CFA3F01D7}"/>
    <pc:docChg chg="modSld">
      <pc:chgData name="Dale Hancke" userId="c1f279a1ae702954" providerId="LiveId" clId="{23EF888D-67D6-4DA2-9846-331CFA3F01D7}" dt="2023-02-02T13:31:38.487" v="27" actId="14100"/>
      <pc:docMkLst>
        <pc:docMk/>
      </pc:docMkLst>
      <pc:sldChg chg="modSp mod">
        <pc:chgData name="Dale Hancke" userId="c1f279a1ae702954" providerId="LiveId" clId="{23EF888D-67D6-4DA2-9846-331CFA3F01D7}" dt="2023-02-02T12:14:04.938" v="7" actId="6549"/>
        <pc:sldMkLst>
          <pc:docMk/>
          <pc:sldMk cId="1688211518" sldId="260"/>
        </pc:sldMkLst>
        <pc:spChg chg="mod">
          <ac:chgData name="Dale Hancke" userId="c1f279a1ae702954" providerId="LiveId" clId="{23EF888D-67D6-4DA2-9846-331CFA3F01D7}" dt="2023-02-02T12:14:04.938" v="7" actId="6549"/>
          <ac:spMkLst>
            <pc:docMk/>
            <pc:sldMk cId="1688211518" sldId="260"/>
            <ac:spMk id="2" creationId="{9C6CF811-54BE-CAC4-9D41-A058FC95C17B}"/>
          </ac:spMkLst>
        </pc:spChg>
      </pc:sldChg>
      <pc:sldChg chg="modSp mod">
        <pc:chgData name="Dale Hancke" userId="c1f279a1ae702954" providerId="LiveId" clId="{23EF888D-67D6-4DA2-9846-331CFA3F01D7}" dt="2023-02-02T13:31:38.487" v="27" actId="14100"/>
        <pc:sldMkLst>
          <pc:docMk/>
          <pc:sldMk cId="3856700823" sldId="275"/>
        </pc:sldMkLst>
        <pc:spChg chg="mod">
          <ac:chgData name="Dale Hancke" userId="c1f279a1ae702954" providerId="LiveId" clId="{23EF888D-67D6-4DA2-9846-331CFA3F01D7}" dt="2023-02-02T13:31:38.487" v="27" actId="14100"/>
          <ac:spMkLst>
            <pc:docMk/>
            <pc:sldMk cId="3856700823" sldId="275"/>
            <ac:spMk id="7" creationId="{00000000-0000-0000-0000-000000000000}"/>
          </ac:spMkLst>
        </pc:spChg>
      </pc:sldChg>
      <pc:sldChg chg="modSp mod">
        <pc:chgData name="Dale Hancke" userId="c1f279a1ae702954" providerId="LiveId" clId="{23EF888D-67D6-4DA2-9846-331CFA3F01D7}" dt="2023-02-02T12:12:23.339" v="3" actId="113"/>
        <pc:sldMkLst>
          <pc:docMk/>
          <pc:sldMk cId="1818051350" sldId="277"/>
        </pc:sldMkLst>
        <pc:spChg chg="mod">
          <ac:chgData name="Dale Hancke" userId="c1f279a1ae702954" providerId="LiveId" clId="{23EF888D-67D6-4DA2-9846-331CFA3F01D7}" dt="2023-02-02T12:12:04.271" v="0" actId="20577"/>
          <ac:spMkLst>
            <pc:docMk/>
            <pc:sldMk cId="1818051350" sldId="277"/>
            <ac:spMk id="5" creationId="{00000000-0000-0000-0000-000000000000}"/>
          </ac:spMkLst>
        </pc:spChg>
        <pc:spChg chg="mod">
          <ac:chgData name="Dale Hancke" userId="c1f279a1ae702954" providerId="LiveId" clId="{23EF888D-67D6-4DA2-9846-331CFA3F01D7}" dt="2023-02-02T12:12:23.339" v="3" actId="113"/>
          <ac:spMkLst>
            <pc:docMk/>
            <pc:sldMk cId="1818051350" sldId="277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DD5E2-D1C9-4742-8D8B-EEF812FE5E44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AFB47-398B-40F4-9FF8-7698E2A907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3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2CC701-D80A-463B-8415-A854853120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2CC701-D80A-463B-8415-A854853120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0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2CC701-D80A-463B-8415-A854853120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17B4-FE0D-F94B-BE7E-23B454DDE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F57D2-CCF2-FFDB-6C1C-E78AD25D0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D473-E28E-5F81-CC96-C41883EF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B39A-AFF7-B8AD-70DC-E459EB31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1078-94EE-CACA-B88B-5DB8369B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67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983F-D6C4-90E5-0E89-EBC923DD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DE869-0B0D-AE6C-CA81-4F3F84131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B2738-3015-0418-2196-57B39CAB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62753-428D-6C23-46B5-C6D1A3A7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2E2B0-BE7C-79D8-57F4-ADE7447A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5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16217-6F5D-8D52-B535-7CEE0F26A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6158B-2BE7-CDBE-B095-CAD626824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9856-DEEC-A0F3-446C-77BE420B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B3D89-7857-984B-C52F-F75AFD1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DDFB9-3518-0154-A059-238DB630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76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54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83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2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3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9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8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88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616B-8252-A012-9946-0117BC88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7D41-7303-7FB1-73E6-9D371891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C26A8-B1C8-8001-DEF4-C6A95F56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E530-8056-7754-2E69-B9F55521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DF61F-A7BB-6118-763D-9C17B450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363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594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7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1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F2B3-69B2-4BD1-056C-2F9AD9AF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9BD4E-F3E0-FF52-F6A6-EC4DC0729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6FFF9-489B-C851-B1C2-600E9B72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53CDE-33CC-ECC6-FC52-AB4ADB45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F020E-E804-2A1F-DE6A-D9B318F9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574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4ECD-E34C-21FD-530D-3C6FE1C6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0D178-1A5F-BEC7-6E12-DC9A667BB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4F9A1-275E-6794-9FD6-85AEBA61E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B52FF-466B-4C67-753F-507FB983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A6A3D-FBF0-005C-19D1-6AF81364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22E2F-726E-063C-B63B-733281AE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56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2B43-139C-3781-D741-89083C2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F729C-75D8-56F8-8655-A3DE0C8F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B01E6-1AAE-335E-3171-0999E3004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01766-2449-C65D-17C9-B0E62C9D9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4452B-B530-C771-1118-C0164CF8D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DFFB8-B517-3F19-9681-9F4D8331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F6EB9-FD27-46A2-0704-9A3AD961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98D12-0CEC-5502-135B-CAC18377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99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6432-E726-EE3C-B091-9774571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281FF-8CE1-1DAE-1E0E-F86B49D2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148B5-2874-06BC-41C6-6CB89E8A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B2FF2-9840-A62D-0493-7F346AB9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39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297BA-C26B-CE74-6DF9-3711B71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C260C-F072-4822-7E48-FF175A65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712E2-7F73-C4BF-9939-17ECC357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06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EFE9-4DCD-591C-D7C7-F71AB385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783A-E19A-206C-8B35-BD6E33CE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30785-3B92-B7A7-479F-D4E31C509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36190-8D25-7D06-8ACA-E3159AF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59E8F-8BE0-2E4B-FE4E-E7D87DA0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45F87-799A-6DF2-79AD-72D5F37D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27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8D57-182D-FAB2-390B-692DE2D79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7703D-3BBA-1079-3D14-7CC5BCDF7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EE747-0CEB-9A01-CBAD-4FC1C32FD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612CD-B3D6-FE7B-548C-4DCB9E8E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EF68E-149D-5B8D-58E9-63AC2A3C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E41AB-7742-A093-AA6E-51312F71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27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985CB-293E-11E7-D9FE-17B74490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3C55B-93C4-B836-2990-43A5D9B4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FCDD7-9AA8-981C-CA93-3F8389762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A75A9-211A-454A-B1D3-D69F9D80BFF2}" type="datetimeFigureOut">
              <a:rPr lang="en-AU" smtClean="0"/>
              <a:t>2/02/2023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5BAB1-BEDF-B180-6C6B-01304EF50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26B0E-9E21-F313-1758-59866D555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C84C9-ED4B-482F-B0B7-F22F0F75A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28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s.gov.au/statistics/economy/national-accounts/tourism-satellite-accounts-quarterly-tourism-labour-statistics-australia-experimental-estimates/latest-release" TargetMode="External"/><Relationship Id="rId2" Type="http://schemas.openxmlformats.org/officeDocument/2006/relationships/hyperlink" Target="https://www.tourism.australia.com/en/insights/tourism-statistics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F811-54BE-CAC4-9D41-A058FC95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The Impact of COVID on Australian Tourism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FB9D7-5EC6-6F8D-37B3-B61DF5C1D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Paul Roberts, Jens </a:t>
            </a:r>
            <a:r>
              <a:rPr lang="en-US" sz="2000" dirty="0" err="1">
                <a:solidFill>
                  <a:schemeClr val="tx1"/>
                </a:solidFill>
              </a:rPr>
              <a:t>Weimann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&amp; Dale Hancke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hite airplane toy on gray background">
            <a:extLst>
              <a:ext uri="{FF2B5EF4-FFF2-40B4-BE49-F238E27FC236}">
                <a16:creationId xmlns:a16="http://schemas.microsoft.com/office/drawing/2014/main" id="{508DB558-024C-994D-A286-F2E066038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8" r="1156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21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391" y="687333"/>
            <a:ext cx="3887212" cy="1060450"/>
          </a:xfrm>
        </p:spPr>
        <p:txBody>
          <a:bodyPr/>
          <a:lstStyle/>
          <a:p>
            <a:r>
              <a:rPr lang="en-US" sz="2800" dirty="0"/>
              <a:t>PEOPLE Impact: Tourism-related Jobs BY GENDER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60089" y="1747783"/>
            <a:ext cx="4674138" cy="4964167"/>
          </a:xfrm>
        </p:spPr>
        <p:txBody>
          <a:bodyPr>
            <a:normAutofit/>
          </a:bodyPr>
          <a:lstStyle/>
          <a:p>
            <a:r>
              <a:rPr lang="en-US" b="1" dirty="0"/>
              <a:t>The 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Decline during “peak COVID-19”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total number of jobs would maintain consistent with visitors entering Australia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Strong positive growth for tourism jobs in Australia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Surprises: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larger proportion of jobs are occupied by females. A consistent trend annually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COVID-19 caused the job market to become equivalent to that of 2005 to 2006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Significant growth from 2007 to 2010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 of 144,000 jobs during COVID-19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Caveats and 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data provided by ABS is for all Australia and may not represent each state accurately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recovery of jobs after COVID-19 is strong and monthly growth considerations may provide greater growth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7CE82E-9FF8-BD80-787E-B3321744E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51" y="1214383"/>
            <a:ext cx="6775037" cy="46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575"/>
            <a:ext cx="10515600" cy="981075"/>
          </a:xfrm>
        </p:spPr>
        <p:txBody>
          <a:bodyPr>
            <a:normAutofit/>
          </a:bodyPr>
          <a:lstStyle/>
          <a:p>
            <a:r>
              <a:rPr lang="en-US" sz="4000" cap="all" dirty="0">
                <a:solidFill>
                  <a:schemeClr val="tx1">
                    <a:lumMod val="50000"/>
                  </a:schemeClr>
                </a:solidFill>
              </a:rPr>
              <a:t>Are we back to normal?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121A3-64B7-9358-E615-2333356E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027906"/>
            <a:ext cx="8737600" cy="5825067"/>
          </a:xfrm>
        </p:spPr>
      </p:pic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6575" y="2486025"/>
            <a:ext cx="3498850" cy="18859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452438"/>
            <a:ext cx="9756141" cy="1001712"/>
          </a:xfrm>
        </p:spPr>
        <p:txBody>
          <a:bodyPr/>
          <a:lstStyle/>
          <a:p>
            <a:r>
              <a:rPr lang="en-US" dirty="0"/>
              <a:t>Objectives and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questions did we ask and why did we choose this topic: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Interest in the topic and the findings, specific to Australia</a:t>
            </a:r>
          </a:p>
          <a:p>
            <a:pPr lvl="1"/>
            <a:r>
              <a:rPr lang="en-US" dirty="0"/>
              <a:t>How were the states impacted during this period in relation to each other?</a:t>
            </a:r>
          </a:p>
          <a:p>
            <a:pPr lvl="1"/>
            <a:r>
              <a:rPr lang="en-US" dirty="0"/>
              <a:t>How were various tourism-related industries impacted?</a:t>
            </a:r>
          </a:p>
          <a:p>
            <a:pPr lvl="1"/>
            <a:r>
              <a:rPr lang="en-US" dirty="0"/>
              <a:t>How was the job market impacted here?</a:t>
            </a:r>
          </a:p>
          <a:p>
            <a:pPr lvl="1"/>
            <a:r>
              <a:rPr lang="en-US" dirty="0"/>
              <a:t>How is the tourism market recovering?</a:t>
            </a:r>
          </a:p>
          <a:p>
            <a:endParaRPr lang="en-US" dirty="0"/>
          </a:p>
          <a:p>
            <a:r>
              <a:rPr lang="en-US" dirty="0"/>
              <a:t>Where did we find the data to answer the questions?</a:t>
            </a:r>
          </a:p>
          <a:p>
            <a:pPr lvl="1"/>
            <a:r>
              <a:rPr lang="en-US" dirty="0"/>
              <a:t>Data taken from </a:t>
            </a:r>
            <a:r>
              <a:rPr lang="en-US" dirty="0">
                <a:hlinkClick r:id="rId2"/>
              </a:rPr>
              <a:t>Tourism Australia </a:t>
            </a:r>
            <a:r>
              <a:rPr lang="en-US" dirty="0"/>
              <a:t>and </a:t>
            </a:r>
            <a:r>
              <a:rPr lang="en-US" dirty="0">
                <a:hlinkClick r:id="rId3"/>
              </a:rPr>
              <a:t>ABS</a:t>
            </a:r>
            <a:r>
              <a:rPr lang="en-US" dirty="0"/>
              <a:t> data on Tourism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</p:spPr>
        <p:txBody>
          <a:bodyPr anchor="b">
            <a:normAutofit/>
          </a:bodyPr>
          <a:lstStyle/>
          <a:p>
            <a:r>
              <a:rPr lang="en-US" sz="4000" dirty="0"/>
              <a:t>Big Picture: </a:t>
            </a:r>
            <a:br>
              <a:rPr lang="en-US" sz="4000" dirty="0"/>
            </a:br>
            <a:r>
              <a:rPr lang="en-US" sz="4000" dirty="0"/>
              <a:t>Impact on Airline  travel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95A6AC-DB5E-3EF7-EFBF-68544DA3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the data from ABS and convert to a .csv to be generate a </a:t>
            </a:r>
            <a:r>
              <a:rPr lang="en-US" dirty="0" err="1"/>
              <a:t>DataFrame</a:t>
            </a:r>
            <a:endParaRPr lang="en-US" dirty="0"/>
          </a:p>
          <a:p>
            <a:pPr marL="285750" lvl="1" indent="-285750"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Go through reformatting to allow presentation on a graph</a:t>
            </a:r>
          </a:p>
          <a:p>
            <a:pPr marL="285750" lvl="1" indent="-285750"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Use summary statistics to c</a:t>
            </a:r>
            <a:r>
              <a:rPr lang="en-US" dirty="0"/>
              <a:t>reate a “Pre-COVID” and “Post-COVID” </a:t>
            </a:r>
            <a:r>
              <a:rPr lang="en-US" dirty="0" err="1"/>
              <a:t>DataFrame</a:t>
            </a:r>
            <a:r>
              <a:rPr lang="en-US" dirty="0"/>
              <a:t> to compare impacts: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Describe the data for each new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Calculate the monthly growth of “Short-Term Visitors”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the r-value of each dataset to generate trendlines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Visualise the data in graph format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46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243" y="590550"/>
            <a:ext cx="3887212" cy="869950"/>
          </a:xfrm>
        </p:spPr>
        <p:txBody>
          <a:bodyPr/>
          <a:lstStyle/>
          <a:p>
            <a:r>
              <a:rPr lang="en-US" sz="2800" dirty="0"/>
              <a:t>Big Picture: </a:t>
            </a:r>
            <a:br>
              <a:rPr lang="en-US" sz="2800" dirty="0"/>
            </a:br>
            <a:r>
              <a:rPr lang="en-US" sz="2800" dirty="0"/>
              <a:t>Impact on Airline  travel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15899" y="1460500"/>
            <a:ext cx="4787899" cy="5187950"/>
          </a:xfrm>
        </p:spPr>
        <p:txBody>
          <a:bodyPr>
            <a:normAutofit/>
          </a:bodyPr>
          <a:lstStyle/>
          <a:p>
            <a:r>
              <a:rPr lang="en-US" b="1" dirty="0"/>
              <a:t>The 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During COVID-19 flights and visitors would drop significantly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Peaks and troughs at the start and end of years (holiday season)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Surprises: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state had a consistent pattern and grew consistently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Recovery period is rapid and indicates strong growth into the future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Trendlines indicate the difference in “Pre-Covid” and “Post- Covid” growth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Expected that within 5-6 months recovery will reach “Pre-Covid” average as indicated by monthly growth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Caveats and 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spread of data offers a safe consideration to the legibility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“Post-Covid” data is still new and should be monitored carefully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Considering the characteristics for each state is necessary to generate an accurate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50A0FE-9370-6AE3-87BB-09D78781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22" y="1768097"/>
            <a:ext cx="6907329" cy="36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5615" y="1036638"/>
            <a:ext cx="9756141" cy="754062"/>
          </a:xfrm>
        </p:spPr>
        <p:txBody>
          <a:bodyPr>
            <a:noAutofit/>
          </a:bodyPr>
          <a:lstStyle/>
          <a:p>
            <a:r>
              <a:rPr lang="en-US" sz="3600" dirty="0"/>
              <a:t>REGIONAL IMPACT: </a:t>
            </a:r>
            <a:br>
              <a:rPr lang="en-US" sz="3600" dirty="0"/>
            </a:br>
            <a:r>
              <a:rPr lang="en-US" sz="3600" dirty="0"/>
              <a:t>COVID IMPACT BY STATE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7F464F-5774-04D5-0DFF-94A9E33DD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9" y="2025650"/>
            <a:ext cx="5996239" cy="4197367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600236" y="2282111"/>
            <a:ext cx="4710387" cy="353925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Declines across the board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Sydney and Melbourne showed the largest decreases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Surprises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surprises with this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Caveats and Considerations: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dirty="0"/>
              <a:t>Didn’t look into the smaller markets of Hobart and Darwin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Didn’t look into regional areas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931" y="922338"/>
            <a:ext cx="9756141" cy="754062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REGIONAL IMPACT: </a:t>
            </a:r>
            <a:br>
              <a:rPr lang="en-US" dirty="0"/>
            </a:br>
            <a:r>
              <a:rPr lang="en-US" dirty="0"/>
              <a:t>OVERNIGHT STAYS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20F50F5-C32D-DB30-69EE-75B29A9584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860550"/>
            <a:ext cx="5822699" cy="4075889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765335" y="2059861"/>
            <a:ext cx="4710387" cy="34289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The 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Declines across the board</a:t>
            </a:r>
          </a:p>
          <a:p>
            <a:pPr marL="274320"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Surprises: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average stay in nights increased for all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Caveats and 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looked at a short period</a:t>
            </a:r>
          </a:p>
        </p:txBody>
      </p:sp>
    </p:spTree>
    <p:extLst>
      <p:ext uri="{BB962C8B-B14F-4D97-AF65-F5344CB8AC3E}">
        <p14:creationId xmlns:p14="http://schemas.microsoft.com/office/powerpoint/2010/main" val="39917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390" y="685800"/>
            <a:ext cx="4236859" cy="920750"/>
          </a:xfrm>
        </p:spPr>
        <p:txBody>
          <a:bodyPr/>
          <a:lstStyle/>
          <a:p>
            <a:r>
              <a:rPr lang="en-US" sz="2800" dirty="0"/>
              <a:t>PEOPLE Impact: Tourism-related Jobs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4391" y="2063750"/>
            <a:ext cx="3887212" cy="4108450"/>
          </a:xfrm>
        </p:spPr>
        <p:txBody>
          <a:bodyPr/>
          <a:lstStyle/>
          <a:p>
            <a:r>
              <a:rPr lang="en-US" b="1" dirty="0"/>
              <a:t>The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sz="1800" dirty="0"/>
              <a:t>ultiple columns and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Cleaned in Excel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sz="1800" dirty="0"/>
              <a:t>reate a CSV on the combined totals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Imported the various libraries in Python to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Had to remove commas, standardize on integers and strings where applicable, as well as reformat headings in the </a:t>
            </a:r>
            <a:r>
              <a:rPr lang="en-US" sz="1800" dirty="0" err="1"/>
              <a:t>DataFrame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Created a line plot but thought a bar-graph would be more impactful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DC385A45-0310-A156-2684-A0F90063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810" y="1544887"/>
            <a:ext cx="6519332" cy="4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391" y="685800"/>
            <a:ext cx="4276748" cy="908050"/>
          </a:xfrm>
        </p:spPr>
        <p:txBody>
          <a:bodyPr/>
          <a:lstStyle/>
          <a:p>
            <a:r>
              <a:rPr lang="en-US" sz="2800" dirty="0"/>
              <a:t>PEOPLE Impact: Tourism-related Jobs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368301" y="1676400"/>
            <a:ext cx="4495798" cy="4794250"/>
          </a:xfrm>
        </p:spPr>
        <p:txBody>
          <a:bodyPr>
            <a:normAutofit/>
          </a:bodyPr>
          <a:lstStyle/>
          <a:p>
            <a:r>
              <a:rPr lang="en-US" b="1" dirty="0"/>
              <a:t>The 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Declines across the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Restaurants and retail were most impacted (as per the media coverage)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Surprises: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Accommodation numbers not as impacted as I expected (aligned to Paul’s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 Agencies and Info Centers figures not so bad?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big delta in education and training – need further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Gambling and sports and recreation are pandemic-proof?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Caveats and 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Timeframes chosen are specific – may need to define when COVID peaked and when we would consider “recovery” started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1574-ACC3-4128-CAD2-249CBA20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B094F-15AB-B336-A570-858ADAF3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18158"/>
            <a:ext cx="6553199" cy="65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</p:spPr>
        <p:txBody>
          <a:bodyPr anchor="b">
            <a:normAutofit/>
          </a:bodyPr>
          <a:lstStyle/>
          <a:p>
            <a:r>
              <a:rPr lang="en-US" sz="4000" dirty="0"/>
              <a:t>PEOPLE Impact: </a:t>
            </a:r>
            <a:br>
              <a:rPr lang="en-US" sz="4000" dirty="0"/>
            </a:br>
            <a:r>
              <a:rPr lang="en-US" sz="4000" dirty="0"/>
              <a:t>Tourism-related Jobs BY GENDER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95A6AC-DB5E-3EF7-EFBF-68544DA3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The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the data from ABS and convert to a .csv to be generate as a </a:t>
            </a: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 through reformatting to allow presentation on a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</a:t>
            </a:r>
            <a:r>
              <a:rPr lang="en-US" dirty="0" err="1"/>
              <a:t>DataFrame</a:t>
            </a:r>
            <a:r>
              <a:rPr lang="en-US" dirty="0"/>
              <a:t> representing the proportion of jobs annually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summary statistics and </a:t>
            </a:r>
            <a:r>
              <a:rPr lang="en-US" dirty="0" err="1"/>
              <a:t>r-values</a:t>
            </a:r>
            <a:r>
              <a:rPr lang="en-US" dirty="0"/>
              <a:t> of the data to identify trends for each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Jobs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Female Main Jobs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Male Main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the data on a </a:t>
            </a:r>
            <a:r>
              <a:rPr lang="en-US" dirty="0" err="1"/>
              <a:t>DataFrame</a:t>
            </a:r>
            <a:r>
              <a:rPr lang="en-US" dirty="0"/>
              <a:t> and generate trendlines to identify growth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771</Words>
  <Application>Microsoft Office PowerPoint</Application>
  <PresentationFormat>Widescreen</PresentationFormat>
  <Paragraphs>120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World Presentation 16x9</vt:lpstr>
      <vt:lpstr>The Impact of COVID on Australian Tourism</vt:lpstr>
      <vt:lpstr>Objectives and Overview</vt:lpstr>
      <vt:lpstr>Big Picture:  Impact on Airline  travel</vt:lpstr>
      <vt:lpstr>Big Picture:  Impact on Airline  travel</vt:lpstr>
      <vt:lpstr>REGIONAL IMPACT:  COVID IMPACT BY STATE</vt:lpstr>
      <vt:lpstr>REGIONAL IMPACT:  OVERNIGHT STAYS</vt:lpstr>
      <vt:lpstr>PEOPLE Impact: Tourism-related Jobs</vt:lpstr>
      <vt:lpstr>PEOPLE Impact: Tourism-related Jobs</vt:lpstr>
      <vt:lpstr>PEOPLE Impact:  Tourism-related Jobs BY GENDER</vt:lpstr>
      <vt:lpstr>PEOPLE Impact: Tourism-related Jobs BY GENDER</vt:lpstr>
      <vt:lpstr>Are we back to normal?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COVID on the Australian Tourism</dc:title>
  <dc:creator>Dale Hancke</dc:creator>
  <cp:lastModifiedBy>Dale Hancke</cp:lastModifiedBy>
  <cp:revision>7</cp:revision>
  <dcterms:created xsi:type="dcterms:W3CDTF">2023-01-30T10:22:43Z</dcterms:created>
  <dcterms:modified xsi:type="dcterms:W3CDTF">2023-02-02T13:31:46Z</dcterms:modified>
</cp:coreProperties>
</file>